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93" r:id="rId2"/>
    <p:sldId id="259" r:id="rId3"/>
    <p:sldId id="324" r:id="rId4"/>
    <p:sldId id="322" r:id="rId5"/>
    <p:sldId id="321" r:id="rId6"/>
    <p:sldId id="329" r:id="rId7"/>
    <p:sldId id="331" r:id="rId8"/>
    <p:sldId id="341" r:id="rId9"/>
    <p:sldId id="323" r:id="rId10"/>
    <p:sldId id="332" r:id="rId11"/>
    <p:sldId id="340" r:id="rId12"/>
    <p:sldId id="333" r:id="rId13"/>
    <p:sldId id="335" r:id="rId14"/>
    <p:sldId id="336" r:id="rId15"/>
    <p:sldId id="337" r:id="rId16"/>
    <p:sldId id="339" r:id="rId17"/>
    <p:sldId id="297" r:id="rId18"/>
  </p:sldIdLst>
  <p:sldSz cx="9144000" cy="6858000" type="screen4x3"/>
  <p:notesSz cx="6858000" cy="9144000"/>
  <p:embeddedFontLst>
    <p:embeddedFont>
      <p:font typeface="나눔고딕" panose="020B0600000101010101" charset="-127"/>
      <p:regular r:id="rId21"/>
      <p:bold r:id="rId22"/>
    </p:embeddedFont>
    <p:embeddedFont>
      <p:font typeface="나눔고딕 ExtraBold" panose="020B0600000101010101" charset="-127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맑은 고딕 Semilight" panose="020B0502040204020203" pitchFamily="50" charset="-127"/>
      <p:regular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수빈" initials="김" lastIdx="1" clrIdx="0">
    <p:extLst>
      <p:ext uri="{19B8F6BF-5375-455C-9EA6-DF929625EA0E}">
        <p15:presenceInfo xmlns:p15="http://schemas.microsoft.com/office/powerpoint/2012/main" userId="S::ksbin1106@bu.ac.kr::5b2792d8-8074-45d1-b7b0-8511763987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9475"/>
    <a:srgbClr val="A62C2B"/>
    <a:srgbClr val="6A1E1C"/>
    <a:srgbClr val="A92F2D"/>
    <a:srgbClr val="12D1AF"/>
    <a:srgbClr val="A30000"/>
    <a:srgbClr val="F9A609"/>
    <a:srgbClr val="EE662B"/>
    <a:srgbClr val="EB4144"/>
    <a:srgbClr val="F687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40" autoAdjust="0"/>
    <p:restoredTop sz="96395" autoAdjust="0"/>
  </p:normalViewPr>
  <p:slideViewPr>
    <p:cSldViewPr>
      <p:cViewPr varScale="1">
        <p:scale>
          <a:sx n="110" d="100"/>
          <a:sy n="110" d="100"/>
        </p:scale>
        <p:origin x="196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51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FIBA </a:t>
            </a:r>
            <a:r>
              <a:rPr lang="ko-KR"/>
              <a:t>아시아 농구 선수권 대회 성적</a:t>
            </a:r>
          </a:p>
        </c:rich>
      </c:tx>
      <c:layout>
        <c:manualLayout>
          <c:xMode val="edge"/>
          <c:yMode val="edge"/>
          <c:x val="0.24836153898337746"/>
          <c:y val="2.77151745044201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4.4841756224861314E-2"/>
          <c:y val="0.16380883823661357"/>
          <c:w val="0.94760109237135914"/>
          <c:h val="0.70142241356352741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34925" cap="rnd">
              <a:solidFill>
                <a:schemeClr val="accent4">
                  <a:shade val="65000"/>
                </a:schemeClr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2001년</c:v>
                </c:pt>
                <c:pt idx="1">
                  <c:v>2003년</c:v>
                </c:pt>
                <c:pt idx="2">
                  <c:v>2005년</c:v>
                </c:pt>
                <c:pt idx="3">
                  <c:v>2007년</c:v>
                </c:pt>
                <c:pt idx="4">
                  <c:v>2011년</c:v>
                </c:pt>
                <c:pt idx="5">
                  <c:v>2013년</c:v>
                </c:pt>
                <c:pt idx="6">
                  <c:v>2015년</c:v>
                </c:pt>
                <c:pt idx="7">
                  <c:v>2017년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</c:v>
                </c:pt>
                <c:pt idx="1">
                  <c:v>2</c:v>
                </c:pt>
                <c:pt idx="2">
                  <c:v>5</c:v>
                </c:pt>
                <c:pt idx="3">
                  <c:v>3</c:v>
                </c:pt>
                <c:pt idx="4">
                  <c:v>3</c:v>
                </c:pt>
                <c:pt idx="5">
                  <c:v>3</c:v>
                </c:pt>
                <c:pt idx="6">
                  <c:v>6</c:v>
                </c:pt>
                <c:pt idx="7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E7D-4765-B57E-E16C2D346712}"/>
            </c:ext>
          </c:extLst>
        </c:ser>
        <c:ser>
          <c:idx val="1"/>
          <c:order val="1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2001년</c:v>
                </c:pt>
                <c:pt idx="1">
                  <c:v>2003년</c:v>
                </c:pt>
                <c:pt idx="2">
                  <c:v>2005년</c:v>
                </c:pt>
                <c:pt idx="3">
                  <c:v>2007년</c:v>
                </c:pt>
                <c:pt idx="4">
                  <c:v>2011년</c:v>
                </c:pt>
                <c:pt idx="5">
                  <c:v>2013년</c:v>
                </c:pt>
                <c:pt idx="6">
                  <c:v>2015년</c:v>
                </c:pt>
                <c:pt idx="7">
                  <c:v>2017년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E7D-4765-B57E-E16C2D346712}"/>
            </c:ext>
          </c:extLst>
        </c:ser>
        <c:ser>
          <c:idx val="2"/>
          <c:order val="2"/>
          <c:tx>
            <c:strRef>
              <c:f>Sheet1!$C$3</c:f>
              <c:strCache>
                <c:ptCount val="1"/>
              </c:strCache>
            </c:strRef>
          </c:tx>
          <c:spPr>
            <a:ln w="34925" cap="rnd">
              <a:solidFill>
                <a:schemeClr val="accent4">
                  <a:tint val="65000"/>
                </a:schemeClr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2001년</c:v>
                </c:pt>
                <c:pt idx="1">
                  <c:v>2003년</c:v>
                </c:pt>
                <c:pt idx="2">
                  <c:v>2005년</c:v>
                </c:pt>
                <c:pt idx="3">
                  <c:v>2007년</c:v>
                </c:pt>
                <c:pt idx="4">
                  <c:v>2011년</c:v>
                </c:pt>
                <c:pt idx="5">
                  <c:v>2013년</c:v>
                </c:pt>
                <c:pt idx="6">
                  <c:v>2015년</c:v>
                </c:pt>
                <c:pt idx="7">
                  <c:v>2017년</c:v>
                </c:pt>
              </c:strCache>
            </c:strRef>
          </c:cat>
          <c:val>
            <c:numRef>
              <c:f>Sheet1!$E$4:$E$11</c:f>
              <c:numCache>
                <c:formatCode>General</c:formatCode>
                <c:ptCount val="8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E7D-4765-B57E-E16C2D3467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0663568"/>
        <c:axId val="500662288"/>
      </c:lineChart>
      <c:catAx>
        <c:axId val="500663568"/>
        <c:scaling>
          <c:orientation val="minMax"/>
        </c:scaling>
        <c:delete val="0"/>
        <c:axPos val="t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00662288"/>
        <c:crosses val="autoZero"/>
        <c:auto val="0"/>
        <c:lblAlgn val="ctr"/>
        <c:lblOffset val="100"/>
        <c:noMultiLvlLbl val="0"/>
      </c:catAx>
      <c:valAx>
        <c:axId val="500662288"/>
        <c:scaling>
          <c:orientation val="maxMin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00663568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2021-06-16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131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184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229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624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191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4247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656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2021-06-16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356932" y="3717032"/>
            <a:ext cx="6196268" cy="208823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rgbClr val="A92F2D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2021-06-16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63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2021-06-16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79512" y="463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pPr lvl="0" algn="l" defTabSz="914400" rtl="0" eaLnBrk="1" latinLnBrk="1" hangingPunct="1">
              <a:spcBef>
                <a:spcPct val="0"/>
              </a:spcBef>
              <a:buNone/>
            </a:pPr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2021-06-16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 hasCustomPrompt="1"/>
          </p:nvPr>
        </p:nvSpPr>
        <p:spPr>
          <a:xfrm>
            <a:off x="1221972" y="2924944"/>
            <a:ext cx="6700056" cy="127860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altLang="ko-KR" dirty="0"/>
              <a:t>THANK YOU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537762" y="4077072"/>
            <a:ext cx="6196268" cy="2064034"/>
          </a:xfrm>
        </p:spPr>
        <p:txBody>
          <a:bodyPr/>
          <a:lstStyle/>
          <a:p>
            <a:pPr algn="ctr"/>
            <a:r>
              <a:rPr lang="ko-KR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빅데이터 기반의</a:t>
            </a:r>
            <a:br>
              <a:rPr lang="en-US" altLang="ko-K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</a:br>
            <a:r>
              <a:rPr lang="ko-KR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농구 국가대표 선정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FE873A-2110-4EB7-881B-C116DA351780}"/>
              </a:ext>
            </a:extLst>
          </p:cNvPr>
          <p:cNvSpPr txBox="1"/>
          <p:nvPr/>
        </p:nvSpPr>
        <p:spPr>
          <a:xfrm>
            <a:off x="2051720" y="5589240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20191503 </a:t>
            </a:r>
            <a:r>
              <a:rPr lang="ko-KR" altLang="en-US" sz="1600" dirty="0"/>
              <a:t>컴퓨터공학부 김수빈</a:t>
            </a:r>
            <a:endParaRPr lang="en-US" altLang="ko-KR" sz="1600" dirty="0"/>
          </a:p>
          <a:p>
            <a:r>
              <a:rPr lang="en-US" altLang="ko-KR" sz="1600" dirty="0"/>
              <a:t>20173780 </a:t>
            </a:r>
            <a:r>
              <a:rPr lang="ko-KR" altLang="en-US" sz="1600" dirty="0"/>
              <a:t>컴퓨터공학부 </a:t>
            </a:r>
            <a:r>
              <a:rPr lang="ko-KR" altLang="en-US" sz="1600" dirty="0" err="1"/>
              <a:t>한정근</a:t>
            </a:r>
            <a:endParaRPr lang="ko-KR" alt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75C63-E0DD-4B26-9B8D-EE9058EC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80" y="4639"/>
            <a:ext cx="7661196" cy="796908"/>
          </a:xfrm>
        </p:spPr>
        <p:txBody>
          <a:bodyPr/>
          <a:lstStyle/>
          <a:p>
            <a:r>
              <a:rPr lang="en-US" altLang="ko-KR" dirty="0"/>
              <a:t>03.</a:t>
            </a:r>
            <a:r>
              <a:rPr lang="ko-KR" altLang="en-US" dirty="0"/>
              <a:t>구현내용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B2F7F-C9DD-49D3-9C4B-F71F1770AE84}"/>
              </a:ext>
            </a:extLst>
          </p:cNvPr>
          <p:cNvSpPr txBox="1"/>
          <p:nvPr/>
        </p:nvSpPr>
        <p:spPr>
          <a:xfrm>
            <a:off x="313880" y="1159909"/>
            <a:ext cx="8712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+mj-lt"/>
              </a:rPr>
              <a:t>KBL </a:t>
            </a:r>
            <a:r>
              <a:rPr lang="ko-KR" altLang="en-US" b="1" dirty="0">
                <a:latin typeface="+mj-lt"/>
              </a:rPr>
              <a:t>선수들의 각 포지션별 선수기록</a:t>
            </a:r>
            <a:r>
              <a:rPr lang="en-US" altLang="ko-KR" b="1" dirty="0">
                <a:latin typeface="+mj-lt"/>
              </a:rPr>
              <a:t>, CSV </a:t>
            </a:r>
            <a:r>
              <a:rPr lang="ko-KR" altLang="en-US" b="1" dirty="0">
                <a:latin typeface="+mj-lt"/>
              </a:rPr>
              <a:t>파일 작성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06F2676-5DE0-4889-BE8D-628C32E44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700808"/>
            <a:ext cx="8532318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097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75C63-E0DD-4B26-9B8D-EE9058EC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80" y="4639"/>
            <a:ext cx="7661196" cy="796908"/>
          </a:xfrm>
        </p:spPr>
        <p:txBody>
          <a:bodyPr/>
          <a:lstStyle/>
          <a:p>
            <a:r>
              <a:rPr lang="en-US" altLang="ko-KR" dirty="0"/>
              <a:t>03.</a:t>
            </a:r>
            <a:r>
              <a:rPr lang="ko-KR" altLang="en-US" dirty="0"/>
              <a:t>구현내용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B2F7F-C9DD-49D3-9C4B-F71F1770AE84}"/>
              </a:ext>
            </a:extLst>
          </p:cNvPr>
          <p:cNvSpPr txBox="1"/>
          <p:nvPr/>
        </p:nvSpPr>
        <p:spPr>
          <a:xfrm>
            <a:off x="395536" y="2018945"/>
            <a:ext cx="8352928" cy="3479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j-lt"/>
              </a:rPr>
              <a:t>•</a:t>
            </a:r>
            <a:r>
              <a:rPr lang="ko-KR" altLang="en-US" sz="2000" dirty="0">
                <a:latin typeface="+mj-lt"/>
              </a:rPr>
              <a:t>공헌도 </a:t>
            </a:r>
            <a:r>
              <a:rPr lang="en-US" altLang="ko-KR" sz="2000" dirty="0">
                <a:latin typeface="+mj-lt"/>
              </a:rPr>
              <a:t>= </a:t>
            </a:r>
            <a:r>
              <a:rPr lang="ko-KR" altLang="en-US" sz="2000" dirty="0" err="1">
                <a:latin typeface="+mj-lt"/>
              </a:rPr>
              <a:t>가산점요인</a:t>
            </a:r>
            <a:r>
              <a:rPr lang="en-US" altLang="ko-KR" sz="2000" dirty="0">
                <a:latin typeface="+mj-lt"/>
              </a:rPr>
              <a:t>- </a:t>
            </a:r>
            <a:r>
              <a:rPr lang="ko-KR" altLang="en-US" sz="2000" dirty="0">
                <a:latin typeface="+mj-lt"/>
              </a:rPr>
              <a:t>감점요인</a:t>
            </a:r>
          </a:p>
          <a:p>
            <a:r>
              <a:rPr lang="en-US" altLang="ko-KR" sz="2000" dirty="0">
                <a:latin typeface="+mj-lt"/>
              </a:rPr>
              <a:t>•</a:t>
            </a:r>
            <a:r>
              <a:rPr lang="ko-KR" altLang="en-US" sz="2000" dirty="0">
                <a:latin typeface="+mj-lt"/>
              </a:rPr>
              <a:t>가산점 요인</a:t>
            </a:r>
          </a:p>
          <a:p>
            <a:r>
              <a:rPr lang="en-US" altLang="ko-KR" sz="2000" dirty="0">
                <a:latin typeface="+mj-lt"/>
              </a:rPr>
              <a:t>(</a:t>
            </a:r>
            <a:r>
              <a:rPr lang="ko-KR" altLang="en-US" sz="2000" dirty="0">
                <a:latin typeface="+mj-lt"/>
              </a:rPr>
              <a:t>득점 </a:t>
            </a:r>
            <a:r>
              <a:rPr lang="en-US" altLang="ko-KR" sz="2000" dirty="0">
                <a:latin typeface="+mj-lt"/>
              </a:rPr>
              <a:t>+ </a:t>
            </a:r>
            <a:r>
              <a:rPr lang="ko-KR" altLang="en-US" sz="2000" dirty="0">
                <a:latin typeface="+mj-lt"/>
              </a:rPr>
              <a:t>스틸 </a:t>
            </a:r>
            <a:r>
              <a:rPr lang="en-US" altLang="ko-KR" sz="2000" dirty="0">
                <a:latin typeface="+mj-lt"/>
              </a:rPr>
              <a:t>+ </a:t>
            </a:r>
            <a:r>
              <a:rPr lang="ko-KR" altLang="en-US" sz="2000" dirty="0">
                <a:latin typeface="+mj-lt"/>
              </a:rPr>
              <a:t>블록 </a:t>
            </a:r>
            <a:r>
              <a:rPr lang="en-US" altLang="ko-KR" sz="2000" dirty="0">
                <a:latin typeface="+mj-lt"/>
              </a:rPr>
              <a:t>+ </a:t>
            </a:r>
            <a:r>
              <a:rPr lang="ko-KR" altLang="en-US" sz="2000" dirty="0">
                <a:latin typeface="+mj-lt"/>
              </a:rPr>
              <a:t>수비 리바운드</a:t>
            </a:r>
            <a:r>
              <a:rPr lang="en-US" altLang="ko-KR" sz="2000" dirty="0">
                <a:latin typeface="+mj-lt"/>
              </a:rPr>
              <a:t>) × 1.0 + (</a:t>
            </a:r>
            <a:r>
              <a:rPr lang="ko-KR" altLang="en-US" sz="2000" dirty="0">
                <a:latin typeface="+mj-lt"/>
              </a:rPr>
              <a:t>공격 리바운드 </a:t>
            </a:r>
            <a:r>
              <a:rPr lang="en-US" altLang="ko-KR" sz="2000" dirty="0">
                <a:latin typeface="+mj-lt"/>
              </a:rPr>
              <a:t>+ </a:t>
            </a:r>
            <a:r>
              <a:rPr lang="ko-KR" altLang="en-US" sz="2000" dirty="0">
                <a:latin typeface="+mj-lt"/>
              </a:rPr>
              <a:t>어시스트 </a:t>
            </a:r>
            <a:r>
              <a:rPr lang="en-US" altLang="ko-KR" sz="2000" dirty="0">
                <a:latin typeface="+mj-lt"/>
              </a:rPr>
              <a:t>) × 1.5 + </a:t>
            </a:r>
            <a:r>
              <a:rPr lang="ko-KR" altLang="en-US" sz="2000" dirty="0">
                <a:latin typeface="+mj-lt"/>
              </a:rPr>
              <a:t>출전시간</a:t>
            </a:r>
            <a:r>
              <a:rPr lang="en-US" altLang="ko-KR" sz="2000" dirty="0">
                <a:latin typeface="+mj-lt"/>
              </a:rPr>
              <a:t>÷ 4</a:t>
            </a:r>
          </a:p>
          <a:p>
            <a:r>
              <a:rPr lang="en-US" altLang="ko-KR" sz="2000" dirty="0">
                <a:latin typeface="+mj-lt"/>
              </a:rPr>
              <a:t>•</a:t>
            </a:r>
            <a:r>
              <a:rPr lang="ko-KR" altLang="en-US" sz="2000" dirty="0">
                <a:latin typeface="+mj-lt"/>
              </a:rPr>
              <a:t>감점 요인</a:t>
            </a:r>
          </a:p>
          <a:p>
            <a:r>
              <a:rPr lang="en-US" altLang="ko-KR" sz="2000" dirty="0">
                <a:latin typeface="+mj-lt"/>
              </a:rPr>
              <a:t>GD</a:t>
            </a:r>
          </a:p>
          <a:p>
            <a:r>
              <a:rPr lang="ko-KR" altLang="en-US" sz="2000" dirty="0" err="1">
                <a:latin typeface="+mj-lt"/>
              </a:rPr>
              <a:t>턴오버</a:t>
            </a:r>
            <a:r>
              <a:rPr lang="en-US" altLang="ko-KR" sz="2000" dirty="0">
                <a:latin typeface="+mj-lt"/>
              </a:rPr>
              <a:t>× 1.5 + 2</a:t>
            </a:r>
            <a:r>
              <a:rPr lang="ko-KR" altLang="en-US" sz="2000" dirty="0" err="1">
                <a:latin typeface="+mj-lt"/>
              </a:rPr>
              <a:t>점슛</a:t>
            </a:r>
            <a:r>
              <a:rPr lang="ko-KR" altLang="en-US" sz="2000" dirty="0">
                <a:latin typeface="+mj-lt"/>
              </a:rPr>
              <a:t> 실패 </a:t>
            </a:r>
            <a:r>
              <a:rPr lang="en-US" altLang="ko-KR" sz="2000" dirty="0">
                <a:latin typeface="+mj-lt"/>
              </a:rPr>
              <a:t>× 1.3 +3</a:t>
            </a:r>
            <a:r>
              <a:rPr lang="ko-KR" altLang="en-US" sz="2000" dirty="0" err="1">
                <a:latin typeface="+mj-lt"/>
              </a:rPr>
              <a:t>점슛</a:t>
            </a:r>
            <a:r>
              <a:rPr lang="ko-KR" altLang="en-US" sz="2000" dirty="0">
                <a:latin typeface="+mj-lt"/>
              </a:rPr>
              <a:t> 실패 </a:t>
            </a:r>
            <a:r>
              <a:rPr lang="en-US" altLang="ko-KR" sz="2000" dirty="0">
                <a:latin typeface="+mj-lt"/>
              </a:rPr>
              <a:t>× 1.5 + </a:t>
            </a:r>
            <a:r>
              <a:rPr lang="ko-KR" altLang="en-US" sz="2000" dirty="0">
                <a:latin typeface="+mj-lt"/>
              </a:rPr>
              <a:t>자유투 실패 </a:t>
            </a:r>
            <a:r>
              <a:rPr lang="en-US" altLang="ko-KR" sz="2000" dirty="0">
                <a:latin typeface="+mj-lt"/>
              </a:rPr>
              <a:t>× 0.8</a:t>
            </a:r>
          </a:p>
          <a:p>
            <a:r>
              <a:rPr lang="en-US" altLang="ko-KR" sz="2000" dirty="0">
                <a:latin typeface="+mj-lt"/>
              </a:rPr>
              <a:t>C</a:t>
            </a:r>
          </a:p>
          <a:p>
            <a:r>
              <a:rPr lang="ko-KR" altLang="en-US" sz="2000" dirty="0" err="1">
                <a:latin typeface="+mj-lt"/>
              </a:rPr>
              <a:t>턴오버</a:t>
            </a:r>
            <a:r>
              <a:rPr lang="en-US" altLang="ko-KR" sz="2000" dirty="0">
                <a:latin typeface="+mj-lt"/>
              </a:rPr>
              <a:t>× 1.5 + 2</a:t>
            </a:r>
            <a:r>
              <a:rPr lang="ko-KR" altLang="en-US" sz="2000" dirty="0" err="1">
                <a:latin typeface="+mj-lt"/>
              </a:rPr>
              <a:t>점슛</a:t>
            </a:r>
            <a:r>
              <a:rPr lang="ko-KR" altLang="en-US" sz="2000" dirty="0">
                <a:latin typeface="+mj-lt"/>
              </a:rPr>
              <a:t> 실패 </a:t>
            </a:r>
            <a:r>
              <a:rPr lang="en-US" altLang="ko-KR" sz="2000" dirty="0">
                <a:latin typeface="+mj-lt"/>
              </a:rPr>
              <a:t>× 1.1 +3</a:t>
            </a:r>
            <a:r>
              <a:rPr lang="ko-KR" altLang="en-US" sz="2000" dirty="0" err="1">
                <a:latin typeface="+mj-lt"/>
              </a:rPr>
              <a:t>점슛</a:t>
            </a:r>
            <a:r>
              <a:rPr lang="ko-KR" altLang="en-US" sz="2000" dirty="0">
                <a:latin typeface="+mj-lt"/>
              </a:rPr>
              <a:t> 실패 </a:t>
            </a:r>
            <a:r>
              <a:rPr lang="en-US" altLang="ko-KR" sz="2000" dirty="0">
                <a:latin typeface="+mj-lt"/>
              </a:rPr>
              <a:t>× 0.9 + </a:t>
            </a:r>
            <a:r>
              <a:rPr lang="ko-KR" altLang="en-US" sz="2000" dirty="0">
                <a:latin typeface="+mj-lt"/>
              </a:rPr>
              <a:t>자유투 실패 </a:t>
            </a:r>
            <a:r>
              <a:rPr lang="en-US" altLang="ko-KR" sz="2000" dirty="0">
                <a:latin typeface="+mj-lt"/>
              </a:rPr>
              <a:t>× 0.8</a:t>
            </a:r>
          </a:p>
          <a:p>
            <a:r>
              <a:rPr lang="en-US" altLang="ko-KR" sz="2000" dirty="0">
                <a:latin typeface="+mj-lt"/>
              </a:rPr>
              <a:t>FD</a:t>
            </a:r>
          </a:p>
          <a:p>
            <a:r>
              <a:rPr lang="ko-KR" altLang="en-US" sz="2000" dirty="0" err="1">
                <a:latin typeface="+mj-lt"/>
              </a:rPr>
              <a:t>턴오버</a:t>
            </a:r>
            <a:r>
              <a:rPr lang="en-US" altLang="ko-KR" sz="2000" dirty="0">
                <a:latin typeface="+mj-lt"/>
              </a:rPr>
              <a:t>× 1.5 + 2</a:t>
            </a:r>
            <a:r>
              <a:rPr lang="ko-KR" altLang="en-US" sz="2000" dirty="0" err="1">
                <a:latin typeface="+mj-lt"/>
              </a:rPr>
              <a:t>점슛</a:t>
            </a:r>
            <a:r>
              <a:rPr lang="ko-KR" altLang="en-US" sz="2000" dirty="0">
                <a:latin typeface="+mj-lt"/>
              </a:rPr>
              <a:t> 실패 </a:t>
            </a:r>
            <a:r>
              <a:rPr lang="en-US" altLang="ko-KR" sz="2000" dirty="0">
                <a:latin typeface="+mj-lt"/>
              </a:rPr>
              <a:t>× 1.2 +3</a:t>
            </a:r>
            <a:r>
              <a:rPr lang="ko-KR" altLang="en-US" sz="2000" dirty="0" err="1">
                <a:latin typeface="+mj-lt"/>
              </a:rPr>
              <a:t>점슛</a:t>
            </a:r>
            <a:r>
              <a:rPr lang="ko-KR" altLang="en-US" sz="2000" dirty="0">
                <a:latin typeface="+mj-lt"/>
              </a:rPr>
              <a:t> 실패 </a:t>
            </a:r>
            <a:r>
              <a:rPr lang="en-US" altLang="ko-KR" sz="2000" dirty="0">
                <a:latin typeface="+mj-lt"/>
              </a:rPr>
              <a:t>× 1.2 + </a:t>
            </a:r>
            <a:r>
              <a:rPr lang="ko-KR" altLang="en-US" sz="2000" dirty="0">
                <a:latin typeface="+mj-lt"/>
              </a:rPr>
              <a:t>자유투 실패 </a:t>
            </a:r>
            <a:r>
              <a:rPr lang="en-US" altLang="ko-KR" sz="2000" dirty="0">
                <a:latin typeface="+mj-lt"/>
              </a:rPr>
              <a:t>× 0.8</a:t>
            </a:r>
            <a:endParaRPr lang="ko-KR" altLang="en-US" sz="20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483995-7133-40D9-8F70-31B905584FB2}"/>
              </a:ext>
            </a:extLst>
          </p:cNvPr>
          <p:cNvSpPr txBox="1"/>
          <p:nvPr/>
        </p:nvSpPr>
        <p:spPr>
          <a:xfrm>
            <a:off x="2015716" y="1168048"/>
            <a:ext cx="51125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latin typeface="+mj-lt"/>
              </a:rPr>
              <a:t>KBL </a:t>
            </a:r>
            <a:r>
              <a:rPr lang="ko-KR" altLang="en-US" sz="2200" b="1" dirty="0">
                <a:latin typeface="+mj-lt"/>
              </a:rPr>
              <a:t>한국선수기록을 이용한 공헌도 설정</a:t>
            </a:r>
            <a:r>
              <a:rPr lang="en-US" altLang="ko-KR" sz="2200" b="1" dirty="0">
                <a:latin typeface="+mj-lt"/>
              </a:rPr>
              <a:t> </a:t>
            </a:r>
            <a:endParaRPr lang="ko-KR" altLang="en-US" sz="2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08923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2AAF1-CC6E-4382-9272-4712B8353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80" y="4639"/>
            <a:ext cx="7661196" cy="796908"/>
          </a:xfrm>
        </p:spPr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구현내용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2CF93D-48A1-4674-9E83-A68E664A3713}"/>
              </a:ext>
            </a:extLst>
          </p:cNvPr>
          <p:cNvSpPr/>
          <p:nvPr/>
        </p:nvSpPr>
        <p:spPr>
          <a:xfrm>
            <a:off x="0" y="927574"/>
            <a:ext cx="9144000" cy="5949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1677F71-69E2-42D4-88F4-B932BEE8F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231"/>
            <a:ext cx="9144000" cy="51941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C9C5A56-C1A9-4E85-B1FE-02AA723C9942}"/>
              </a:ext>
            </a:extLst>
          </p:cNvPr>
          <p:cNvSpPr txBox="1"/>
          <p:nvPr/>
        </p:nvSpPr>
        <p:spPr>
          <a:xfrm>
            <a:off x="107504" y="1052736"/>
            <a:ext cx="57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+mj-lt"/>
              </a:rPr>
              <a:t>프로그램 구현 </a:t>
            </a:r>
            <a:r>
              <a:rPr lang="en-US" altLang="ko-KR" b="1" dirty="0">
                <a:latin typeface="+mj-lt"/>
              </a:rPr>
              <a:t>(</a:t>
            </a:r>
            <a:r>
              <a:rPr lang="ko-KR" altLang="en-US" b="1" dirty="0">
                <a:latin typeface="+mj-lt"/>
              </a:rPr>
              <a:t>포지션 </a:t>
            </a:r>
            <a:r>
              <a:rPr lang="en-US" altLang="ko-KR" b="1" dirty="0">
                <a:latin typeface="+mj-lt"/>
              </a:rPr>
              <a:t>GD, </a:t>
            </a:r>
            <a:r>
              <a:rPr lang="ko-KR" altLang="en-US" b="1" dirty="0">
                <a:latin typeface="+mj-lt"/>
              </a:rPr>
              <a:t>상위 </a:t>
            </a:r>
            <a:r>
              <a:rPr lang="en-US" altLang="ko-KR" b="1" dirty="0">
                <a:latin typeface="+mj-lt"/>
              </a:rPr>
              <a:t>10</a:t>
            </a:r>
            <a:r>
              <a:rPr lang="ko-KR" altLang="en-US" b="1" dirty="0">
                <a:latin typeface="+mj-lt"/>
              </a:rPr>
              <a:t>위까지</a:t>
            </a:r>
            <a:r>
              <a:rPr lang="en-US" altLang="ko-KR" b="1" dirty="0">
                <a:latin typeface="+mj-lt"/>
              </a:rPr>
              <a:t>)</a:t>
            </a:r>
            <a:endParaRPr lang="ko-KR" alt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3295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2AAF1-CC6E-4382-9272-4712B8353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80" y="4639"/>
            <a:ext cx="7661196" cy="796908"/>
          </a:xfrm>
        </p:spPr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구현내용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2CF93D-48A1-4674-9E83-A68E664A3713}"/>
              </a:ext>
            </a:extLst>
          </p:cNvPr>
          <p:cNvSpPr/>
          <p:nvPr/>
        </p:nvSpPr>
        <p:spPr>
          <a:xfrm>
            <a:off x="0" y="965281"/>
            <a:ext cx="9144000" cy="5949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9C5A56-C1A9-4E85-B1FE-02AA723C9942}"/>
              </a:ext>
            </a:extLst>
          </p:cNvPr>
          <p:cNvSpPr txBox="1"/>
          <p:nvPr/>
        </p:nvSpPr>
        <p:spPr>
          <a:xfrm>
            <a:off x="107504" y="1052736"/>
            <a:ext cx="57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+mj-lt"/>
              </a:rPr>
              <a:t>프로그램 구현 </a:t>
            </a:r>
            <a:r>
              <a:rPr lang="en-US" altLang="ko-KR" b="1" dirty="0">
                <a:latin typeface="+mj-lt"/>
              </a:rPr>
              <a:t>(</a:t>
            </a:r>
            <a:r>
              <a:rPr lang="ko-KR" altLang="en-US" b="1" dirty="0">
                <a:latin typeface="+mj-lt"/>
              </a:rPr>
              <a:t>포지션 </a:t>
            </a:r>
            <a:r>
              <a:rPr lang="en-US" altLang="ko-KR" b="1" dirty="0">
                <a:latin typeface="+mj-lt"/>
              </a:rPr>
              <a:t>C, </a:t>
            </a:r>
            <a:r>
              <a:rPr lang="ko-KR" altLang="en-US" b="1" dirty="0">
                <a:latin typeface="+mj-lt"/>
              </a:rPr>
              <a:t>상위 </a:t>
            </a:r>
            <a:r>
              <a:rPr lang="en-US" altLang="ko-KR" b="1" dirty="0">
                <a:latin typeface="+mj-lt"/>
              </a:rPr>
              <a:t>10</a:t>
            </a:r>
            <a:r>
              <a:rPr lang="ko-KR" altLang="en-US" b="1" dirty="0">
                <a:latin typeface="+mj-lt"/>
              </a:rPr>
              <a:t>위까지</a:t>
            </a:r>
            <a:r>
              <a:rPr lang="en-US" altLang="ko-KR" b="1" dirty="0">
                <a:latin typeface="+mj-lt"/>
              </a:rPr>
              <a:t>)</a:t>
            </a:r>
            <a:endParaRPr lang="ko-KR" altLang="en-US" b="1" dirty="0"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C5AEBA4-B7A9-485B-862B-A5F8CE9DD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9523"/>
            <a:ext cx="9144000" cy="534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423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2AAF1-CC6E-4382-9272-4712B8353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80" y="4639"/>
            <a:ext cx="7661196" cy="796908"/>
          </a:xfrm>
        </p:spPr>
        <p:txBody>
          <a:bodyPr/>
          <a:lstStyle/>
          <a:p>
            <a:r>
              <a:rPr lang="en-US" altLang="ko-KR" dirty="0"/>
              <a:t>03. </a:t>
            </a:r>
            <a:r>
              <a:rPr lang="ko-KR" altLang="en-US" dirty="0"/>
              <a:t>구현내용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2CF93D-48A1-4674-9E83-A68E664A3713}"/>
              </a:ext>
            </a:extLst>
          </p:cNvPr>
          <p:cNvSpPr/>
          <p:nvPr/>
        </p:nvSpPr>
        <p:spPr>
          <a:xfrm>
            <a:off x="0" y="965281"/>
            <a:ext cx="9144000" cy="5949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9C5A56-C1A9-4E85-B1FE-02AA723C9942}"/>
              </a:ext>
            </a:extLst>
          </p:cNvPr>
          <p:cNvSpPr txBox="1"/>
          <p:nvPr/>
        </p:nvSpPr>
        <p:spPr>
          <a:xfrm>
            <a:off x="107504" y="1052736"/>
            <a:ext cx="57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+mj-lt"/>
              </a:rPr>
              <a:t>프로그램 구현 </a:t>
            </a:r>
            <a:r>
              <a:rPr lang="en-US" altLang="ko-KR" b="1" dirty="0">
                <a:latin typeface="+mj-lt"/>
              </a:rPr>
              <a:t>(</a:t>
            </a:r>
            <a:r>
              <a:rPr lang="ko-KR" altLang="en-US" b="1" dirty="0">
                <a:latin typeface="+mj-lt"/>
              </a:rPr>
              <a:t>포지션 </a:t>
            </a:r>
            <a:r>
              <a:rPr lang="en-US" altLang="ko-KR" b="1" dirty="0">
                <a:latin typeface="+mj-lt"/>
              </a:rPr>
              <a:t>FD, </a:t>
            </a:r>
            <a:r>
              <a:rPr lang="ko-KR" altLang="en-US" b="1" dirty="0">
                <a:latin typeface="+mj-lt"/>
              </a:rPr>
              <a:t>상위 </a:t>
            </a:r>
            <a:r>
              <a:rPr lang="en-US" altLang="ko-KR" b="1" dirty="0">
                <a:latin typeface="+mj-lt"/>
              </a:rPr>
              <a:t>10</a:t>
            </a:r>
            <a:r>
              <a:rPr lang="ko-KR" altLang="en-US" b="1" dirty="0">
                <a:latin typeface="+mj-lt"/>
              </a:rPr>
              <a:t>위까지</a:t>
            </a:r>
            <a:r>
              <a:rPr lang="en-US" altLang="ko-KR" b="1" dirty="0">
                <a:latin typeface="+mj-lt"/>
              </a:rPr>
              <a:t>)</a:t>
            </a:r>
            <a:endParaRPr lang="ko-KR" altLang="en-US" b="1" dirty="0"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E64BDEA-B914-4CBC-8A6F-C69D7149D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9523"/>
            <a:ext cx="9144000" cy="534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9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2AAF1-CC6E-4382-9272-4712B8353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80" y="4639"/>
            <a:ext cx="7661196" cy="796908"/>
          </a:xfrm>
        </p:spPr>
        <p:txBody>
          <a:bodyPr/>
          <a:lstStyle/>
          <a:p>
            <a:r>
              <a:rPr lang="en-US" altLang="ko-KR" dirty="0"/>
              <a:t>04. </a:t>
            </a:r>
            <a:r>
              <a:rPr lang="ko-KR" altLang="en-US" dirty="0"/>
              <a:t>최종 결과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2CF93D-48A1-4674-9E83-A68E664A3713}"/>
              </a:ext>
            </a:extLst>
          </p:cNvPr>
          <p:cNvSpPr/>
          <p:nvPr/>
        </p:nvSpPr>
        <p:spPr>
          <a:xfrm>
            <a:off x="0" y="1086683"/>
            <a:ext cx="9144000" cy="5949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CF71AB-7848-4787-9979-06A3BD78E673}"/>
              </a:ext>
            </a:extLst>
          </p:cNvPr>
          <p:cNvSpPr txBox="1"/>
          <p:nvPr/>
        </p:nvSpPr>
        <p:spPr>
          <a:xfrm>
            <a:off x="291064" y="1291104"/>
            <a:ext cx="77768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600" b="1" dirty="0">
                <a:latin typeface="+mj-lt"/>
              </a:rPr>
              <a:t>각 포지션별 </a:t>
            </a:r>
            <a:r>
              <a:rPr lang="en-US" altLang="ko-KR" sz="1600" b="1" dirty="0">
                <a:latin typeface="+mj-lt"/>
              </a:rPr>
              <a:t>1~3</a:t>
            </a:r>
            <a:r>
              <a:rPr lang="ko-KR" altLang="en-US" sz="1600" b="1" dirty="0">
                <a:latin typeface="+mj-lt"/>
              </a:rPr>
              <a:t>위까지의 선수들을 국가대표로 선발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AD9A21-AEF2-4987-BCE7-FDC3C3632B98}"/>
              </a:ext>
            </a:extLst>
          </p:cNvPr>
          <p:cNvSpPr txBox="1"/>
          <p:nvPr/>
        </p:nvSpPr>
        <p:spPr>
          <a:xfrm>
            <a:off x="539552" y="1735973"/>
            <a:ext cx="456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+mj-lt"/>
              </a:rPr>
              <a:t>-</a:t>
            </a:r>
            <a:r>
              <a:rPr lang="en-US" altLang="ko-KR" sz="1400" dirty="0">
                <a:solidFill>
                  <a:srgbClr val="FF0000"/>
                </a:solidFill>
                <a:latin typeface="+mj-lt"/>
              </a:rPr>
              <a:t>  </a:t>
            </a:r>
            <a:r>
              <a:rPr lang="en-US" altLang="ko-KR" sz="1400" dirty="0">
                <a:latin typeface="+mj-lt"/>
              </a:rPr>
              <a:t>GD </a:t>
            </a:r>
            <a:r>
              <a:rPr lang="ko-KR" altLang="en-US" sz="1400" dirty="0">
                <a:latin typeface="+mj-lt"/>
              </a:rPr>
              <a:t>포지션 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김선형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박찬희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latin typeface="+mj-lt"/>
              </a:rPr>
              <a:t>이재도</a:t>
            </a:r>
            <a:r>
              <a:rPr lang="en-US" altLang="ko-KR" sz="1400" dirty="0">
                <a:latin typeface="+mj-lt"/>
              </a:rPr>
              <a:t> </a:t>
            </a:r>
            <a:endParaRPr lang="ko-KR" altLang="en-US" sz="14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E6396F-DA26-4B96-A070-B56E7379E3D4}"/>
              </a:ext>
            </a:extLst>
          </p:cNvPr>
          <p:cNvSpPr txBox="1"/>
          <p:nvPr/>
        </p:nvSpPr>
        <p:spPr>
          <a:xfrm>
            <a:off x="539551" y="2105305"/>
            <a:ext cx="456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+mj-lt"/>
              </a:rPr>
              <a:t>- </a:t>
            </a:r>
            <a:r>
              <a:rPr lang="en-US" altLang="ko-KR" sz="14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altLang="ko-KR" sz="1400" dirty="0">
                <a:latin typeface="+mj-lt"/>
              </a:rPr>
              <a:t>C </a:t>
            </a:r>
            <a:r>
              <a:rPr lang="ko-KR" altLang="en-US" sz="1400" dirty="0">
                <a:latin typeface="+mj-lt"/>
              </a:rPr>
              <a:t>포지션 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오세근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이종현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김종규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0F72A7-233E-495C-860D-54FB8EFF90E7}"/>
              </a:ext>
            </a:extLst>
          </p:cNvPr>
          <p:cNvSpPr txBox="1"/>
          <p:nvPr/>
        </p:nvSpPr>
        <p:spPr>
          <a:xfrm>
            <a:off x="539552" y="2483604"/>
            <a:ext cx="456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+mj-lt"/>
              </a:rPr>
              <a:t>-  FD </a:t>
            </a:r>
            <a:r>
              <a:rPr lang="ko-KR" altLang="en-US" sz="1400" dirty="0">
                <a:latin typeface="+mj-lt"/>
              </a:rPr>
              <a:t>포지션 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latin typeface="+mj-lt"/>
              </a:rPr>
              <a:t>함지훈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이승현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 err="1">
                <a:latin typeface="+mj-lt"/>
              </a:rPr>
              <a:t>송교창</a:t>
            </a:r>
            <a:endParaRPr lang="ko-KR" altLang="en-US" sz="1400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E4F475-2CC4-45E6-ACC1-CC5E24AD7AE8}"/>
              </a:ext>
            </a:extLst>
          </p:cNvPr>
          <p:cNvSpPr txBox="1"/>
          <p:nvPr/>
        </p:nvSpPr>
        <p:spPr>
          <a:xfrm>
            <a:off x="291064" y="3131676"/>
            <a:ext cx="77768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600" b="1" dirty="0">
                <a:latin typeface="+mj-lt"/>
              </a:rPr>
              <a:t>실제 </a:t>
            </a:r>
            <a:r>
              <a:rPr lang="en-US" altLang="ko-KR" sz="1600" b="1" dirty="0">
                <a:latin typeface="+mj-lt"/>
              </a:rPr>
              <a:t>2017</a:t>
            </a:r>
            <a:r>
              <a:rPr lang="ko-KR" altLang="en-US" sz="1600" b="1" dirty="0">
                <a:latin typeface="+mj-lt"/>
              </a:rPr>
              <a:t>년도 남자 농구 국가대표팀 선수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1790E-725F-473F-94E8-E7A2015E286A}"/>
              </a:ext>
            </a:extLst>
          </p:cNvPr>
          <p:cNvSpPr txBox="1"/>
          <p:nvPr/>
        </p:nvSpPr>
        <p:spPr>
          <a:xfrm>
            <a:off x="467544" y="3573016"/>
            <a:ext cx="79124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오세근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이종현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김종규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 err="1">
                <a:latin typeface="+mj-lt"/>
              </a:rPr>
              <a:t>양홍석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김선형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latin typeface="+mj-lt"/>
              </a:rPr>
              <a:t>최준용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박찬희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j-lt"/>
              </a:rPr>
              <a:t>이승현</a:t>
            </a:r>
            <a:r>
              <a:rPr lang="en-US" altLang="ko-KR" sz="1400" dirty="0">
                <a:latin typeface="+mj-lt"/>
              </a:rPr>
              <a:t>,  </a:t>
            </a:r>
            <a:r>
              <a:rPr lang="ko-KR" altLang="en-US" sz="1400" dirty="0" err="1">
                <a:latin typeface="+mj-lt"/>
              </a:rPr>
              <a:t>허웅</a:t>
            </a:r>
            <a:r>
              <a:rPr lang="en-US" altLang="ko-KR" sz="1400" dirty="0">
                <a:latin typeface="+mj-lt"/>
              </a:rPr>
              <a:t>,  </a:t>
            </a:r>
            <a:r>
              <a:rPr lang="ko-KR" altLang="en-US" sz="1400" dirty="0" err="1">
                <a:latin typeface="+mj-lt"/>
              </a:rPr>
              <a:t>전준범</a:t>
            </a:r>
            <a:r>
              <a:rPr lang="en-US" altLang="ko-KR" sz="1400" dirty="0">
                <a:latin typeface="+mj-lt"/>
              </a:rPr>
              <a:t>,   </a:t>
            </a:r>
            <a:r>
              <a:rPr lang="ko-KR" altLang="en-US" sz="1400" dirty="0">
                <a:latin typeface="+mj-lt"/>
              </a:rPr>
              <a:t>임동섭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latin typeface="+mj-lt"/>
              </a:rPr>
              <a:t>이정현</a:t>
            </a: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37728FB1-49F3-40D3-878C-86E158F2B2FC}"/>
              </a:ext>
            </a:extLst>
          </p:cNvPr>
          <p:cNvSpPr/>
          <p:nvPr/>
        </p:nvSpPr>
        <p:spPr>
          <a:xfrm>
            <a:off x="4336429" y="4029214"/>
            <a:ext cx="471139" cy="500869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F31F51F-1846-4035-8C2E-88E780CCAA62}"/>
              </a:ext>
            </a:extLst>
          </p:cNvPr>
          <p:cNvSpPr/>
          <p:nvPr/>
        </p:nvSpPr>
        <p:spPr>
          <a:xfrm>
            <a:off x="539551" y="4725144"/>
            <a:ext cx="8136905" cy="1712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D74283-8967-4C32-8A73-5065FBFEC797}"/>
              </a:ext>
            </a:extLst>
          </p:cNvPr>
          <p:cNvSpPr txBox="1"/>
          <p:nvPr/>
        </p:nvSpPr>
        <p:spPr>
          <a:xfrm>
            <a:off x="811124" y="4941168"/>
            <a:ext cx="79928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오세근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이종현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김종규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김선형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박찬희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이승현 선수들은 실제</a:t>
            </a:r>
            <a:r>
              <a:rPr lang="en-US" altLang="ko-KR" sz="1200" dirty="0">
                <a:latin typeface="+mj-lt"/>
              </a:rPr>
              <a:t>2017</a:t>
            </a:r>
            <a:r>
              <a:rPr lang="ko-KR" altLang="en-US" sz="1200" dirty="0">
                <a:latin typeface="+mj-lt"/>
              </a:rPr>
              <a:t>년도 남자 농구 국가대표팀 선수와 일치</a:t>
            </a: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latin typeface="+mj-lt"/>
              </a:rPr>
              <a:t>2017</a:t>
            </a:r>
            <a:r>
              <a:rPr lang="ko-KR" altLang="en-US" sz="1200" dirty="0">
                <a:latin typeface="+mj-lt"/>
              </a:rPr>
              <a:t>년도에는 아쉽게도 </a:t>
            </a:r>
            <a:r>
              <a:rPr lang="en-US" altLang="ko-KR" sz="1200" dirty="0">
                <a:latin typeface="+mj-lt"/>
              </a:rPr>
              <a:t>3</a:t>
            </a:r>
            <a:r>
              <a:rPr lang="ko-KR" altLang="en-US" sz="1200" dirty="0">
                <a:latin typeface="+mj-lt"/>
              </a:rPr>
              <a:t>위를 기록</a:t>
            </a: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국가대표 선발이라는 프로젝트를 통해 각 포지션별 상위</a:t>
            </a:r>
            <a:r>
              <a:rPr lang="en-US" altLang="ko-KR" sz="1200" dirty="0">
                <a:latin typeface="+mj-lt"/>
              </a:rPr>
              <a:t>3</a:t>
            </a:r>
            <a:r>
              <a:rPr lang="ko-KR" altLang="en-US" sz="1200" dirty="0">
                <a:latin typeface="+mj-lt"/>
              </a:rPr>
              <a:t>위까지의 선수들을 국가대표로 선발함으로써 더욱 더</a:t>
            </a:r>
            <a:r>
              <a:rPr lang="en-US" altLang="ko-KR" sz="1200" dirty="0">
                <a:latin typeface="+mj-lt"/>
              </a:rPr>
              <a:t> </a:t>
            </a:r>
            <a:r>
              <a:rPr lang="ko-KR" altLang="en-US" sz="1200" dirty="0">
                <a:latin typeface="+mj-lt"/>
              </a:rPr>
              <a:t>향상된 성적을 기대할 수 있음</a:t>
            </a: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ko-KR" alt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2364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2AAF1-CC6E-4382-9272-4712B8353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80" y="4639"/>
            <a:ext cx="7661196" cy="796908"/>
          </a:xfrm>
        </p:spPr>
        <p:txBody>
          <a:bodyPr/>
          <a:lstStyle/>
          <a:p>
            <a:r>
              <a:rPr lang="ko-KR" altLang="en-US" dirty="0" err="1"/>
              <a:t>느낀점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2CF93D-48A1-4674-9E83-A68E664A3713}"/>
              </a:ext>
            </a:extLst>
          </p:cNvPr>
          <p:cNvSpPr/>
          <p:nvPr/>
        </p:nvSpPr>
        <p:spPr>
          <a:xfrm>
            <a:off x="-3087" y="965282"/>
            <a:ext cx="9144000" cy="5949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0F72A7-233E-495C-860D-54FB8EFF90E7}"/>
              </a:ext>
            </a:extLst>
          </p:cNvPr>
          <p:cNvSpPr txBox="1"/>
          <p:nvPr/>
        </p:nvSpPr>
        <p:spPr>
          <a:xfrm>
            <a:off x="179512" y="1772816"/>
            <a:ext cx="87129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>
                <a:latin typeface="+mj-lt"/>
              </a:rPr>
              <a:t>김수빈</a:t>
            </a:r>
            <a:r>
              <a:rPr lang="ko-KR" altLang="en-US" dirty="0">
                <a:latin typeface="+mj-lt"/>
              </a:rPr>
              <a:t> </a:t>
            </a:r>
            <a:r>
              <a:rPr lang="en-US" altLang="ko-KR" dirty="0">
                <a:latin typeface="+mj-lt"/>
              </a:rPr>
              <a:t>:</a:t>
            </a:r>
            <a:r>
              <a:rPr lang="ko-KR" altLang="en-US" b="0" i="0" dirty="0">
                <a:solidFill>
                  <a:srgbClr val="424242"/>
                </a:solidFill>
                <a:effectLst/>
                <a:latin typeface="+mj-lt"/>
              </a:rPr>
              <a:t>  </a:t>
            </a:r>
            <a:r>
              <a:rPr lang="ko-KR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+mj-lt"/>
              </a:rPr>
              <a:t>이번 프로젝트에서 직접 코딩하고 프로그램을 구현함으로써 파이썬 실력이 한층 더 향상된 것 같습니다</a:t>
            </a:r>
            <a:r>
              <a:rPr lang="en-US" altLang="ko-KR" b="0" i="0" dirty="0">
                <a:solidFill>
                  <a:schemeClr val="bg1">
                    <a:lumMod val="50000"/>
                  </a:schemeClr>
                </a:solidFill>
                <a:effectLst/>
                <a:latin typeface="+mj-lt"/>
              </a:rPr>
              <a:t>. </a:t>
            </a:r>
            <a:r>
              <a:rPr lang="ko-KR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+mj-lt"/>
              </a:rPr>
              <a:t>또한 제가 모르는 부분을 팀원분께서 잘 알려주셔서 프로젝트를 완성하는데 큰 어려움 없이 잘 마무리할 수 있었고</a:t>
            </a:r>
            <a:r>
              <a:rPr lang="en-US" altLang="ko-KR" b="0" i="0" dirty="0">
                <a:solidFill>
                  <a:schemeClr val="bg1">
                    <a:lumMod val="50000"/>
                  </a:schemeClr>
                </a:solidFill>
                <a:effectLst/>
                <a:latin typeface="+mj-lt"/>
              </a:rPr>
              <a:t>, </a:t>
            </a:r>
            <a:r>
              <a:rPr lang="ko-KR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+mj-lt"/>
              </a:rPr>
              <a:t>이번 수업을 통해 배운 부분들을 나중에 잘 활용할 수 있을 거 같습니다</a:t>
            </a:r>
            <a:r>
              <a:rPr lang="en-US" altLang="ko-KR" b="0" i="0" dirty="0">
                <a:solidFill>
                  <a:srgbClr val="424242"/>
                </a:solidFill>
                <a:effectLst/>
                <a:latin typeface="+mj-lt"/>
              </a:rPr>
              <a:t>.</a:t>
            </a:r>
            <a:endParaRPr lang="en-US" altLang="ko-KR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C13250-20AB-4560-A8D7-B37AD327BB10}"/>
              </a:ext>
            </a:extLst>
          </p:cNvPr>
          <p:cNvSpPr txBox="1"/>
          <p:nvPr/>
        </p:nvSpPr>
        <p:spPr>
          <a:xfrm>
            <a:off x="179512" y="3573016"/>
            <a:ext cx="871296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 err="1">
                <a:latin typeface="+mj-lt"/>
              </a:rPr>
              <a:t>한정근</a:t>
            </a:r>
            <a:r>
              <a:rPr lang="ko-KR" altLang="en-US" dirty="0">
                <a:latin typeface="+mj-lt"/>
              </a:rPr>
              <a:t> </a:t>
            </a:r>
            <a:r>
              <a:rPr lang="en-US" altLang="ko-KR" dirty="0">
                <a:latin typeface="+mj-lt"/>
              </a:rPr>
              <a:t>: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프로젝트를 진행하면서 데이터분석은 데이터 그 자체보다는 그 데이터를 가지고 코딩하는 것이 어려울 것 같다고 생각했지만 막상 직접 해보니 데이터를 선정하고  그 데이터를 어떻게 분석할 것인가 이런 부분들이 어렵다고 느끼게 되었습니다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.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그래도 팀원과 함께 해서 잘 마무리 할 수 있었고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,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빅데이터에 대한 수업을 한번은 수강하고 싶었던 저에게 좋은 경험을 할 수 있었던 수업이었습니다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14338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475656" y="2924944"/>
            <a:ext cx="6700056" cy="1278607"/>
          </a:xfrm>
        </p:spPr>
        <p:txBody>
          <a:bodyPr/>
          <a:lstStyle/>
          <a:p>
            <a:r>
              <a:rPr lang="ko-KR" altLang="en-US" dirty="0">
                <a:solidFill>
                  <a:srgbClr val="A92F2D"/>
                </a:solidFill>
              </a:rPr>
              <a:t>감사합니다</a:t>
            </a:r>
            <a:r>
              <a:rPr lang="en-US" altLang="ko-KR" dirty="0">
                <a:solidFill>
                  <a:srgbClr val="A92F2D"/>
                </a:solidFill>
              </a:rPr>
              <a:t>.</a:t>
            </a:r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1259633" y="5297237"/>
            <a:ext cx="2358902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000" b="1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0"/>
                    </a:prstClr>
                  </a:outerShdw>
                </a:effectLst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effectLst>
                <a:outerShdw blurRad="76200" algn="ctr" rotWithShape="0">
                  <a:prstClr val="black">
                    <a:alpha val="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D03F542-BA7B-4BB5-8958-74DEFACAD842}"/>
              </a:ext>
            </a:extLst>
          </p:cNvPr>
          <p:cNvGrpSpPr/>
          <p:nvPr/>
        </p:nvGrpSpPr>
        <p:grpSpPr>
          <a:xfrm>
            <a:off x="3923928" y="908720"/>
            <a:ext cx="4680520" cy="647408"/>
            <a:chOff x="3997077" y="1499313"/>
            <a:chExt cx="4680520" cy="647408"/>
          </a:xfrm>
        </p:grpSpPr>
        <p:sp>
          <p:nvSpPr>
            <p:cNvPr id="88" name="Text Box 5"/>
            <p:cNvSpPr txBox="1">
              <a:spLocks noChangeArrowheads="1"/>
            </p:cNvSpPr>
            <p:nvPr/>
          </p:nvSpPr>
          <p:spPr bwMode="auto">
            <a:xfrm>
              <a:off x="4466042" y="1601277"/>
              <a:ext cx="215389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r>
                <a:rPr lang="ko-KR" altLang="en-US" b="1" dirty="0">
                  <a:ln w="3175">
                    <a:noFill/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주제 선정 및 배경</a:t>
              </a:r>
              <a:endParaRPr lang="en-US" altLang="ko-KR" b="1" dirty="0">
                <a:ln w="3175">
                  <a:noFill/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3997077" y="2146721"/>
              <a:ext cx="4680520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13"/>
            <p:cNvSpPr txBox="1">
              <a:spLocks noChangeArrowheads="1"/>
            </p:cNvSpPr>
            <p:nvPr/>
          </p:nvSpPr>
          <p:spPr bwMode="auto">
            <a:xfrm>
              <a:off x="4006030" y="1499313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A92F2D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ln w="3175">
                  <a:noFill/>
                </a:ln>
                <a:solidFill>
                  <a:srgbClr val="A92F2D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0C3CEC8-3C88-4872-95D2-641153CB77EC}"/>
              </a:ext>
            </a:extLst>
          </p:cNvPr>
          <p:cNvGrpSpPr/>
          <p:nvPr/>
        </p:nvGrpSpPr>
        <p:grpSpPr>
          <a:xfrm>
            <a:off x="3923928" y="1628800"/>
            <a:ext cx="4680520" cy="654552"/>
            <a:chOff x="3997077" y="2339894"/>
            <a:chExt cx="4680520" cy="654552"/>
          </a:xfrm>
        </p:grpSpPr>
        <p:cxnSp>
          <p:nvCxnSpPr>
            <p:cNvPr id="52" name="직선 연결선 51"/>
            <p:cNvCxnSpPr/>
            <p:nvPr/>
          </p:nvCxnSpPr>
          <p:spPr>
            <a:xfrm>
              <a:off x="3997077" y="2994446"/>
              <a:ext cx="4680520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13"/>
            <p:cNvSpPr txBox="1">
              <a:spLocks noChangeArrowheads="1"/>
            </p:cNvSpPr>
            <p:nvPr/>
          </p:nvSpPr>
          <p:spPr bwMode="auto">
            <a:xfrm>
              <a:off x="4006030" y="233989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A92F2D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ln w="3175">
                  <a:noFill/>
                </a:ln>
                <a:solidFill>
                  <a:srgbClr val="A92F2D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B064BA8F-76DE-4E10-902C-4F39663C54EE}"/>
              </a:ext>
            </a:extLst>
          </p:cNvPr>
          <p:cNvGrpSpPr/>
          <p:nvPr/>
        </p:nvGrpSpPr>
        <p:grpSpPr>
          <a:xfrm>
            <a:off x="3923928" y="2469381"/>
            <a:ext cx="4680520" cy="661696"/>
            <a:chOff x="3997077" y="3180475"/>
            <a:chExt cx="4680520" cy="661696"/>
          </a:xfrm>
        </p:grpSpPr>
        <p:cxnSp>
          <p:nvCxnSpPr>
            <p:cNvPr id="53" name="직선 연결선 52"/>
            <p:cNvCxnSpPr/>
            <p:nvPr/>
          </p:nvCxnSpPr>
          <p:spPr>
            <a:xfrm>
              <a:off x="3997077" y="3842171"/>
              <a:ext cx="4680520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13"/>
            <p:cNvSpPr txBox="1">
              <a:spLocks noChangeArrowheads="1"/>
            </p:cNvSpPr>
            <p:nvPr/>
          </p:nvSpPr>
          <p:spPr bwMode="auto">
            <a:xfrm>
              <a:off x="4006030" y="3180475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>
                  <a:ln w="3175">
                    <a:noFill/>
                  </a:ln>
                  <a:solidFill>
                    <a:srgbClr val="A92F2D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ln w="3175">
                  <a:noFill/>
                </a:ln>
                <a:solidFill>
                  <a:srgbClr val="A92F2D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30320D20-29B6-41E4-A650-61D9F9F2E512}"/>
              </a:ext>
            </a:extLst>
          </p:cNvPr>
          <p:cNvGrpSpPr/>
          <p:nvPr/>
        </p:nvGrpSpPr>
        <p:grpSpPr>
          <a:xfrm>
            <a:off x="3900821" y="1704811"/>
            <a:ext cx="4703627" cy="2850888"/>
            <a:chOff x="3973970" y="2415905"/>
            <a:chExt cx="4703627" cy="2850888"/>
          </a:xfrm>
        </p:grpSpPr>
        <p:sp>
          <p:nvSpPr>
            <p:cNvPr id="41" name="Text Box 5"/>
            <p:cNvSpPr txBox="1">
              <a:spLocks noChangeArrowheads="1"/>
            </p:cNvSpPr>
            <p:nvPr/>
          </p:nvSpPr>
          <p:spPr bwMode="auto">
            <a:xfrm>
              <a:off x="4436898" y="2415905"/>
              <a:ext cx="2153896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r>
                <a:rPr lang="ko-KR" altLang="en-US" b="1" dirty="0">
                  <a:ln w="3175">
                    <a:noFill/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구현일정 계획 </a:t>
              </a:r>
              <a:endParaRPr lang="en-US" altLang="ko-KR" b="1" dirty="0">
                <a:ln w="3175">
                  <a:noFill/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cxnSp>
          <p:nvCxnSpPr>
            <p:cNvPr id="54" name="직선 연결선 53"/>
            <p:cNvCxnSpPr/>
            <p:nvPr/>
          </p:nvCxnSpPr>
          <p:spPr>
            <a:xfrm>
              <a:off x="3997077" y="4689896"/>
              <a:ext cx="4680520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13"/>
            <p:cNvSpPr txBox="1">
              <a:spLocks noChangeArrowheads="1"/>
            </p:cNvSpPr>
            <p:nvPr/>
          </p:nvSpPr>
          <p:spPr bwMode="auto">
            <a:xfrm>
              <a:off x="3973970" y="4021056"/>
              <a:ext cx="57259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A92F2D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04</a:t>
              </a:r>
              <a:endParaRPr lang="ko-KR" altLang="en-US" sz="2500" b="1" dirty="0">
                <a:ln w="3175">
                  <a:noFill/>
                </a:ln>
                <a:solidFill>
                  <a:srgbClr val="A92F2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49" name="Text Box 5">
              <a:extLst>
                <a:ext uri="{FF2B5EF4-FFF2-40B4-BE49-F238E27FC236}">
                  <a16:creationId xmlns:a16="http://schemas.microsoft.com/office/drawing/2014/main" id="{4A9EE048-EF57-4C40-99E0-DBE2AAF262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503" y="4118642"/>
              <a:ext cx="215389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r>
                <a:rPr lang="ko-KR" altLang="en-US" b="1" dirty="0">
                  <a:ln w="3175">
                    <a:noFill/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최종결과</a:t>
              </a:r>
              <a:endParaRPr lang="en-US" altLang="ko-KR" b="1" dirty="0">
                <a:ln w="3175">
                  <a:noFill/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56" name="Text Box 5">
              <a:extLst>
                <a:ext uri="{FF2B5EF4-FFF2-40B4-BE49-F238E27FC236}">
                  <a16:creationId xmlns:a16="http://schemas.microsoft.com/office/drawing/2014/main" id="{7B4A5B0D-6430-4D63-9D45-17A7149CD3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6898" y="4958818"/>
              <a:ext cx="215389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r>
                <a:rPr lang="ko-KR" altLang="en-US" b="1" dirty="0">
                  <a:ln w="3175">
                    <a:noFill/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 </a:t>
              </a:r>
              <a:r>
                <a:rPr lang="ko-KR" altLang="en-US" b="1" dirty="0" err="1">
                  <a:ln w="3175">
                    <a:noFill/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느낀점</a:t>
              </a:r>
              <a:endParaRPr lang="en-US" altLang="ko-KR" b="1" dirty="0">
                <a:ln w="3175">
                  <a:noFill/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3" name="Text Box 5">
              <a:extLst>
                <a:ext uri="{FF2B5EF4-FFF2-40B4-BE49-F238E27FC236}">
                  <a16:creationId xmlns:a16="http://schemas.microsoft.com/office/drawing/2014/main" id="{72501B0E-22B3-43A2-B30F-42C6833F17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6898" y="3294338"/>
              <a:ext cx="215389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r>
                <a:rPr lang="ko-KR" altLang="en-US" b="1" dirty="0">
                  <a:ln w="3175">
                    <a:noFill/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구현내용</a:t>
              </a:r>
              <a:endParaRPr lang="en-US" altLang="ko-KR" b="1" dirty="0">
                <a:ln w="3175">
                  <a:noFill/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55" name="TextBox 13"/>
          <p:cNvSpPr txBox="1">
            <a:spLocks noChangeArrowheads="1"/>
          </p:cNvSpPr>
          <p:nvPr/>
        </p:nvSpPr>
        <p:spPr bwMode="auto">
          <a:xfrm>
            <a:off x="3932881" y="4150544"/>
            <a:ext cx="508473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ko-KR" sz="2500" b="1" dirty="0">
                <a:ln w="3175">
                  <a:noFill/>
                </a:ln>
                <a:solidFill>
                  <a:srgbClr val="A92F2D"/>
                </a:solidFill>
                <a:latin typeface="+mj-lt"/>
                <a:ea typeface="맑은 고딕" pitchFamily="50" charset="-127"/>
              </a:rPr>
              <a:t>05</a:t>
            </a:r>
            <a:endParaRPr lang="ko-KR" altLang="en-US" sz="2500" b="1" dirty="0">
              <a:ln w="3175">
                <a:noFill/>
              </a:ln>
              <a:solidFill>
                <a:srgbClr val="A92F2D"/>
              </a:solidFill>
              <a:latin typeface="+mj-lt"/>
              <a:ea typeface="맑은 고딕" pitchFamily="50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43896C42-598A-47F3-A13E-1A631C04E1B3}"/>
              </a:ext>
            </a:extLst>
          </p:cNvPr>
          <p:cNvCxnSpPr/>
          <p:nvPr/>
        </p:nvCxnSpPr>
        <p:spPr>
          <a:xfrm>
            <a:off x="3995936" y="4797152"/>
            <a:ext cx="4680520" cy="0"/>
          </a:xfrm>
          <a:prstGeom prst="line">
            <a:avLst/>
          </a:prstGeom>
          <a:ln w="635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주제 선정 및 배경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3F46938-BA9E-4DBA-9ABB-230EBFE5ED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851"/>
          <a:stretch/>
        </p:blipFill>
        <p:spPr>
          <a:xfrm>
            <a:off x="467544" y="1700808"/>
            <a:ext cx="3888432" cy="219475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163A3A0-7E4C-4E93-AB01-5250139FC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16" y="3894230"/>
            <a:ext cx="3888432" cy="225571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BFE5BA9-6F02-41ED-A3C5-3AD4F5AA2BE5}"/>
              </a:ext>
            </a:extLst>
          </p:cNvPr>
          <p:cNvSpPr txBox="1"/>
          <p:nvPr/>
        </p:nvSpPr>
        <p:spPr>
          <a:xfrm>
            <a:off x="395536" y="1196752"/>
            <a:ext cx="4104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FIBA 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세계 순위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(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남자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,30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위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)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78B43ADF-7AFA-4D9B-8B73-82AEEA486E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659" y="1700808"/>
            <a:ext cx="3744416" cy="44481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EC5A7AD-2171-4CFA-93CD-2825E3F470E7}"/>
              </a:ext>
            </a:extLst>
          </p:cNvPr>
          <p:cNvSpPr txBox="1"/>
          <p:nvPr/>
        </p:nvSpPr>
        <p:spPr>
          <a:xfrm>
            <a:off x="4913659" y="1196752"/>
            <a:ext cx="4230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FIBA 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아시아 순위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(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남자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,5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위</a:t>
            </a:r>
            <a:r>
              <a: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)</a:t>
            </a:r>
            <a:r>
              <a:rPr lang="ko-KR" altLang="en-US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8837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주제 선정 및 배경</a:t>
            </a:r>
          </a:p>
        </p:txBody>
      </p:sp>
      <p:graphicFrame>
        <p:nvGraphicFramePr>
          <p:cNvPr id="13" name="내용 개체 틀 12">
            <a:extLst>
              <a:ext uri="{FF2B5EF4-FFF2-40B4-BE49-F238E27FC236}">
                <a16:creationId xmlns:a16="http://schemas.microsoft.com/office/drawing/2014/main" id="{2F045903-8639-4789-81CA-877C192ACF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7678346"/>
              </p:ext>
            </p:extLst>
          </p:nvPr>
        </p:nvGraphicFramePr>
        <p:xfrm>
          <a:off x="503548" y="1124744"/>
          <a:ext cx="8136904" cy="5040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연결선: 구부러짐 23">
            <a:extLst>
              <a:ext uri="{FF2B5EF4-FFF2-40B4-BE49-F238E27FC236}">
                <a16:creationId xmlns:a16="http://schemas.microsoft.com/office/drawing/2014/main" id="{80DB4ECF-A0E2-43B5-A05C-96B946116152}"/>
              </a:ext>
            </a:extLst>
          </p:cNvPr>
          <p:cNvCxnSpPr>
            <a:cxnSpLocks/>
          </p:cNvCxnSpPr>
          <p:nvPr/>
        </p:nvCxnSpPr>
        <p:spPr>
          <a:xfrm>
            <a:off x="683568" y="5949280"/>
            <a:ext cx="504056" cy="432048"/>
          </a:xfrm>
          <a:prstGeom prst="curvedConnector3">
            <a:avLst>
              <a:gd name="adj1" fmla="val -75303"/>
            </a:avLst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1FC9D90-7128-4A87-8323-486E385E1F8B}"/>
              </a:ext>
            </a:extLst>
          </p:cNvPr>
          <p:cNvSpPr txBox="1"/>
          <p:nvPr/>
        </p:nvSpPr>
        <p:spPr>
          <a:xfrm>
            <a:off x="1367644" y="6242828"/>
            <a:ext cx="3492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>
                    <a:lumMod val="75000"/>
                  </a:schemeClr>
                </a:solidFill>
              </a:rPr>
              <a:t>2001</a:t>
            </a:r>
            <a:r>
              <a:rPr lang="ko-KR" altLang="en-US" sz="1200" b="1" dirty="0">
                <a:solidFill>
                  <a:schemeClr val="accent4">
                    <a:lumMod val="75000"/>
                  </a:schemeClr>
                </a:solidFill>
              </a:rPr>
              <a:t>년 </a:t>
            </a:r>
            <a:r>
              <a:rPr lang="en-US" altLang="ko-KR" sz="1200" b="1" dirty="0">
                <a:solidFill>
                  <a:schemeClr val="accent4">
                    <a:lumMod val="75000"/>
                  </a:schemeClr>
                </a:solidFill>
              </a:rPr>
              <a:t>~ 2017 </a:t>
            </a:r>
            <a:r>
              <a:rPr lang="ko-KR" altLang="en-US" sz="1200" b="1" dirty="0">
                <a:solidFill>
                  <a:schemeClr val="accent4">
                    <a:lumMod val="75000"/>
                  </a:schemeClr>
                </a:solidFill>
              </a:rPr>
              <a:t>까지 성적 평균 </a:t>
            </a:r>
            <a:r>
              <a:rPr lang="en-US" altLang="ko-KR" sz="1200" b="1" dirty="0">
                <a:solidFill>
                  <a:schemeClr val="accent4">
                    <a:lumMod val="75000"/>
                  </a:schemeClr>
                </a:solidFill>
              </a:rPr>
              <a:t>3</a:t>
            </a:r>
            <a:r>
              <a:rPr lang="ko-KR" altLang="en-US" sz="1200" b="1" dirty="0">
                <a:solidFill>
                  <a:schemeClr val="accent4">
                    <a:lumMod val="75000"/>
                  </a:schemeClr>
                </a:solidFill>
              </a:rPr>
              <a:t>위</a:t>
            </a:r>
          </a:p>
        </p:txBody>
      </p:sp>
    </p:spTree>
    <p:extLst>
      <p:ext uri="{BB962C8B-B14F-4D97-AF65-F5344CB8AC3E}">
        <p14:creationId xmlns:p14="http://schemas.microsoft.com/office/powerpoint/2010/main" val="95458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주제 선정 및 배경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4D6794-FFD8-4F83-BEC0-7E8F6184FE70}"/>
              </a:ext>
            </a:extLst>
          </p:cNvPr>
          <p:cNvSpPr txBox="1"/>
          <p:nvPr/>
        </p:nvSpPr>
        <p:spPr>
          <a:xfrm>
            <a:off x="1935729" y="3620094"/>
            <a:ext cx="509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주제 선정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: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빅데이터 기반의  농구 국가대표 선발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1DC28C-2118-4EC6-96FF-3698613F1C28}"/>
              </a:ext>
            </a:extLst>
          </p:cNvPr>
          <p:cNvSpPr txBox="1"/>
          <p:nvPr/>
        </p:nvSpPr>
        <p:spPr>
          <a:xfrm>
            <a:off x="651390" y="1875134"/>
            <a:ext cx="7661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KBL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은 아시아 농구 선수권 대회에서 대다수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위를 기록하면서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</a:p>
          <a:p>
            <a:pPr algn="ctr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아쉬운 성적을 보유</a:t>
            </a:r>
          </a:p>
        </p:txBody>
      </p:sp>
      <p:sp>
        <p:nvSpPr>
          <p:cNvPr id="24" name="화살표: 줄무늬가 있는 오른쪽 23">
            <a:extLst>
              <a:ext uri="{FF2B5EF4-FFF2-40B4-BE49-F238E27FC236}">
                <a16:creationId xmlns:a16="http://schemas.microsoft.com/office/drawing/2014/main" id="{5DFE9800-41E6-4B3C-80AF-FDEBACA1F4C9}"/>
              </a:ext>
            </a:extLst>
          </p:cNvPr>
          <p:cNvSpPr/>
          <p:nvPr/>
        </p:nvSpPr>
        <p:spPr>
          <a:xfrm rot="5400000">
            <a:off x="4034833" y="2704296"/>
            <a:ext cx="865003" cy="684076"/>
          </a:xfrm>
          <a:prstGeom prst="stripedRightArrow">
            <a:avLst/>
          </a:prstGeom>
          <a:solidFill>
            <a:srgbClr val="E6947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6" name="화살표: 줄무늬가 있는 오른쪽 25">
            <a:extLst>
              <a:ext uri="{FF2B5EF4-FFF2-40B4-BE49-F238E27FC236}">
                <a16:creationId xmlns:a16="http://schemas.microsoft.com/office/drawing/2014/main" id="{36F670A4-7D82-438A-8833-37B431C82C5A}"/>
              </a:ext>
            </a:extLst>
          </p:cNvPr>
          <p:cNvSpPr/>
          <p:nvPr/>
        </p:nvSpPr>
        <p:spPr>
          <a:xfrm rot="5400000">
            <a:off x="4016772" y="4221148"/>
            <a:ext cx="865003" cy="684076"/>
          </a:xfrm>
          <a:prstGeom prst="stripedRightArrow">
            <a:avLst/>
          </a:prstGeom>
          <a:solidFill>
            <a:srgbClr val="E6947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C17C53A-E39E-4788-B962-20DFAB8A87AE}"/>
              </a:ext>
            </a:extLst>
          </p:cNvPr>
          <p:cNvSpPr txBox="1"/>
          <p:nvPr/>
        </p:nvSpPr>
        <p:spPr>
          <a:xfrm>
            <a:off x="1935729" y="5229200"/>
            <a:ext cx="50925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목표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빅데이터를 통해 우수한 성적을 보유하고 </a:t>
            </a:r>
            <a:r>
              <a:rPr lang="ko-KR" altLang="en-US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있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는 선수들을 국가대표로 선발함으로써 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국제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농구 대회 성적 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향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상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02. </a:t>
            </a:r>
            <a:r>
              <a:rPr lang="ko-KR" altLang="en-US" dirty="0"/>
              <a:t>구현일정 계획</a:t>
            </a:r>
          </a:p>
        </p:txBody>
      </p:sp>
      <p:sp>
        <p:nvSpPr>
          <p:cNvPr id="10" name="화살표: 갈매기형 수장 9">
            <a:extLst>
              <a:ext uri="{FF2B5EF4-FFF2-40B4-BE49-F238E27FC236}">
                <a16:creationId xmlns:a16="http://schemas.microsoft.com/office/drawing/2014/main" id="{B5622261-C57F-4831-963D-AECD6B28DEAC}"/>
              </a:ext>
            </a:extLst>
          </p:cNvPr>
          <p:cNvSpPr/>
          <p:nvPr/>
        </p:nvSpPr>
        <p:spPr>
          <a:xfrm>
            <a:off x="539552" y="3212976"/>
            <a:ext cx="1368152" cy="432048"/>
          </a:xfrm>
          <a:prstGeom prst="chevron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화살표: 갈매기형 수장 19">
            <a:extLst>
              <a:ext uri="{FF2B5EF4-FFF2-40B4-BE49-F238E27FC236}">
                <a16:creationId xmlns:a16="http://schemas.microsoft.com/office/drawing/2014/main" id="{851EB656-E189-4971-A5EA-7C71EE857777}"/>
              </a:ext>
            </a:extLst>
          </p:cNvPr>
          <p:cNvSpPr/>
          <p:nvPr/>
        </p:nvSpPr>
        <p:spPr>
          <a:xfrm>
            <a:off x="2684548" y="3212976"/>
            <a:ext cx="1281445" cy="432048"/>
          </a:xfrm>
          <a:prstGeom prst="chevron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화살표: 갈매기형 수장 20">
            <a:extLst>
              <a:ext uri="{FF2B5EF4-FFF2-40B4-BE49-F238E27FC236}">
                <a16:creationId xmlns:a16="http://schemas.microsoft.com/office/drawing/2014/main" id="{1038B9AA-8C92-4B60-A68E-6227E2E4BB05}"/>
              </a:ext>
            </a:extLst>
          </p:cNvPr>
          <p:cNvSpPr/>
          <p:nvPr/>
        </p:nvSpPr>
        <p:spPr>
          <a:xfrm>
            <a:off x="4628764" y="3212976"/>
            <a:ext cx="1281446" cy="432048"/>
          </a:xfrm>
          <a:prstGeom prst="chevron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화살표: 갈매기형 수장 24">
            <a:extLst>
              <a:ext uri="{FF2B5EF4-FFF2-40B4-BE49-F238E27FC236}">
                <a16:creationId xmlns:a16="http://schemas.microsoft.com/office/drawing/2014/main" id="{70906E48-88B1-4166-A89C-0E089A8E0C36}"/>
              </a:ext>
            </a:extLst>
          </p:cNvPr>
          <p:cNvSpPr/>
          <p:nvPr/>
        </p:nvSpPr>
        <p:spPr>
          <a:xfrm>
            <a:off x="6611634" y="3212976"/>
            <a:ext cx="1296144" cy="432048"/>
          </a:xfrm>
          <a:prstGeom prst="chevron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DD5CEC9-0B8A-4320-A220-0B8713D600C0}"/>
              </a:ext>
            </a:extLst>
          </p:cNvPr>
          <p:cNvSpPr/>
          <p:nvPr/>
        </p:nvSpPr>
        <p:spPr>
          <a:xfrm>
            <a:off x="2051169" y="3238900"/>
            <a:ext cx="360040" cy="3600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C410999-A1C7-43C8-A4C9-4BB635E0317B}"/>
              </a:ext>
            </a:extLst>
          </p:cNvPr>
          <p:cNvSpPr/>
          <p:nvPr/>
        </p:nvSpPr>
        <p:spPr>
          <a:xfrm>
            <a:off x="2079768" y="3274765"/>
            <a:ext cx="302841" cy="28830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38DA5110-ACD2-42A0-BE74-4987761F63A3}"/>
              </a:ext>
            </a:extLst>
          </p:cNvPr>
          <p:cNvSpPr/>
          <p:nvPr/>
        </p:nvSpPr>
        <p:spPr>
          <a:xfrm>
            <a:off x="4094529" y="3238900"/>
            <a:ext cx="360040" cy="3600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AEF289F9-532A-445D-855D-74020DE5F481}"/>
              </a:ext>
            </a:extLst>
          </p:cNvPr>
          <p:cNvSpPr/>
          <p:nvPr/>
        </p:nvSpPr>
        <p:spPr>
          <a:xfrm>
            <a:off x="4123128" y="3274765"/>
            <a:ext cx="302841" cy="28830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88DE07A-C148-42C9-9A5E-F0E0EB31DF56}"/>
              </a:ext>
            </a:extLst>
          </p:cNvPr>
          <p:cNvSpPr/>
          <p:nvPr/>
        </p:nvSpPr>
        <p:spPr>
          <a:xfrm>
            <a:off x="6059319" y="3238900"/>
            <a:ext cx="360040" cy="3600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A8053412-A037-4B89-97E4-9C70BFC4D56A}"/>
              </a:ext>
            </a:extLst>
          </p:cNvPr>
          <p:cNvSpPr/>
          <p:nvPr/>
        </p:nvSpPr>
        <p:spPr>
          <a:xfrm>
            <a:off x="6087918" y="3274765"/>
            <a:ext cx="302841" cy="28830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B6B46037-B6FF-4C21-9ACE-C0BA1995A0CB}"/>
              </a:ext>
            </a:extLst>
          </p:cNvPr>
          <p:cNvSpPr/>
          <p:nvPr/>
        </p:nvSpPr>
        <p:spPr>
          <a:xfrm>
            <a:off x="8071454" y="3238900"/>
            <a:ext cx="360040" cy="3600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FF9E06AC-482A-46BE-B047-F4002814B01B}"/>
              </a:ext>
            </a:extLst>
          </p:cNvPr>
          <p:cNvSpPr/>
          <p:nvPr/>
        </p:nvSpPr>
        <p:spPr>
          <a:xfrm>
            <a:off x="8100053" y="3274765"/>
            <a:ext cx="302841" cy="28830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83C67C-6C48-4B29-9BE4-5382F65EBFF5}"/>
              </a:ext>
            </a:extLst>
          </p:cNvPr>
          <p:cNvSpPr txBox="1"/>
          <p:nvPr/>
        </p:nvSpPr>
        <p:spPr>
          <a:xfrm>
            <a:off x="852617" y="3279187"/>
            <a:ext cx="808127" cy="3077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1STEP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D8A5BE-E975-4219-B5A9-66B5A6B28AA0}"/>
              </a:ext>
            </a:extLst>
          </p:cNvPr>
          <p:cNvSpPr txBox="1"/>
          <p:nvPr/>
        </p:nvSpPr>
        <p:spPr>
          <a:xfrm>
            <a:off x="2981273" y="3265030"/>
            <a:ext cx="792088" cy="3077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2STEP</a:t>
            </a:r>
            <a:endParaRPr lang="ko-KR" altLang="en-US" sz="14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231ED82-07DE-421E-8A1C-0BC2CE8A146A}"/>
              </a:ext>
            </a:extLst>
          </p:cNvPr>
          <p:cNvSpPr txBox="1"/>
          <p:nvPr/>
        </p:nvSpPr>
        <p:spPr>
          <a:xfrm>
            <a:off x="4925490" y="3265030"/>
            <a:ext cx="792088" cy="3077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3STEP</a:t>
            </a:r>
            <a:endParaRPr lang="ko-KR" altLang="en-US" sz="14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A73BBFD-4521-4237-B33F-AEC7761C07F9}"/>
              </a:ext>
            </a:extLst>
          </p:cNvPr>
          <p:cNvSpPr txBox="1"/>
          <p:nvPr/>
        </p:nvSpPr>
        <p:spPr>
          <a:xfrm>
            <a:off x="6904521" y="3265030"/>
            <a:ext cx="792088" cy="3077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4STEP</a:t>
            </a:r>
            <a:endParaRPr lang="ko-KR" altLang="en-US" sz="14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F9083D-1570-44C1-AEDC-27B1E074DB20}"/>
              </a:ext>
            </a:extLst>
          </p:cNvPr>
          <p:cNvSpPr txBox="1"/>
          <p:nvPr/>
        </p:nvSpPr>
        <p:spPr>
          <a:xfrm>
            <a:off x="6249779" y="2512276"/>
            <a:ext cx="20648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dirty="0"/>
              <a:t>최종적으로 자료 검토</a:t>
            </a:r>
            <a:endParaRPr lang="en-US" altLang="ko-KR" sz="12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dirty="0"/>
              <a:t> 최종 보고서 작성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F970F15-96E8-4A00-9C6C-3E538261F416}"/>
              </a:ext>
            </a:extLst>
          </p:cNvPr>
          <p:cNvSpPr txBox="1"/>
          <p:nvPr/>
        </p:nvSpPr>
        <p:spPr>
          <a:xfrm>
            <a:off x="-252536" y="3789040"/>
            <a:ext cx="27727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</a:t>
            </a:r>
            <a:r>
              <a:rPr lang="en-US" altLang="ko-KR" sz="1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  <a:r>
              <a:rPr lang="ko-KR" altLang="en-US" sz="1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주차</a:t>
            </a:r>
            <a:endParaRPr lang="en-US" altLang="ko-KR" sz="14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endParaRPr lang="en-US" altLang="ko-KR" sz="600" dirty="0"/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ko-KR" altLang="en-US" sz="1200" dirty="0"/>
              <a:t>추가적인 데이터 </a:t>
            </a:r>
            <a:endParaRPr lang="en-US" altLang="ko-KR" sz="1200" dirty="0"/>
          </a:p>
          <a:p>
            <a:pPr algn="ctr"/>
            <a:r>
              <a:rPr lang="en-US" altLang="ko-KR" sz="1200" dirty="0"/>
              <a:t>      </a:t>
            </a:r>
            <a:r>
              <a:rPr lang="ko-KR" altLang="en-US" sz="1200" dirty="0"/>
              <a:t>조사 및 수집</a:t>
            </a:r>
            <a:endParaRPr lang="en-US" altLang="ko-KR" sz="1200" dirty="0"/>
          </a:p>
          <a:p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2887244-996D-49BA-AB9C-512253B2DDFE}"/>
              </a:ext>
            </a:extLst>
          </p:cNvPr>
          <p:cNvSpPr txBox="1"/>
          <p:nvPr/>
        </p:nvSpPr>
        <p:spPr>
          <a:xfrm>
            <a:off x="2333437" y="2448324"/>
            <a:ext cx="19373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dirty="0"/>
              <a:t>수집한 데이터를 정리</a:t>
            </a:r>
            <a:endParaRPr lang="en-US" altLang="ko-KR" sz="12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dirty="0"/>
              <a:t>Csv</a:t>
            </a:r>
            <a:r>
              <a:rPr lang="ko-KR" altLang="en-US" sz="1200" dirty="0"/>
              <a:t>파일로 정리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BEC847A-B084-4FC7-A399-3488736AE56D}"/>
              </a:ext>
            </a:extLst>
          </p:cNvPr>
          <p:cNvSpPr txBox="1"/>
          <p:nvPr/>
        </p:nvSpPr>
        <p:spPr>
          <a:xfrm>
            <a:off x="4512913" y="4048565"/>
            <a:ext cx="20906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dirty="0"/>
              <a:t>코딩 작성</a:t>
            </a:r>
            <a:endParaRPr lang="en-US" altLang="ko-KR" sz="12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dirty="0"/>
              <a:t>오류 발생시 문제 해결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FE61D6-E5C2-4C46-BA7D-1ED7E91BC26F}"/>
              </a:ext>
            </a:extLst>
          </p:cNvPr>
          <p:cNvSpPr txBox="1"/>
          <p:nvPr/>
        </p:nvSpPr>
        <p:spPr>
          <a:xfrm>
            <a:off x="4785531" y="3812725"/>
            <a:ext cx="1430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12~13</a:t>
            </a:r>
            <a:r>
              <a:rPr lang="ko-KR" altLang="en-US" sz="1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주차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33C8C68-DC49-4EF9-9899-5764859B5D27}"/>
              </a:ext>
            </a:extLst>
          </p:cNvPr>
          <p:cNvSpPr txBox="1"/>
          <p:nvPr/>
        </p:nvSpPr>
        <p:spPr>
          <a:xfrm>
            <a:off x="6778352" y="2186566"/>
            <a:ext cx="1430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14</a:t>
            </a:r>
            <a:r>
              <a:rPr lang="ko-KR" altLang="en-US" sz="1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주차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6AB319B-D00F-4F53-BF03-2D62E0C7430E}"/>
              </a:ext>
            </a:extLst>
          </p:cNvPr>
          <p:cNvSpPr txBox="1"/>
          <p:nvPr/>
        </p:nvSpPr>
        <p:spPr>
          <a:xfrm>
            <a:off x="2684548" y="2229676"/>
            <a:ext cx="1430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10~11</a:t>
            </a:r>
            <a:r>
              <a:rPr lang="ko-KR" altLang="en-US" sz="1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1270461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A73D29-0F8F-490F-B5C0-E7DCFAD0DDC8}"/>
              </a:ext>
            </a:extLst>
          </p:cNvPr>
          <p:cNvSpPr txBox="1"/>
          <p:nvPr/>
        </p:nvSpPr>
        <p:spPr>
          <a:xfrm>
            <a:off x="0" y="969921"/>
            <a:ext cx="9144000" cy="59446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DED6A56-544E-42CE-A2A3-4815E78F83F5}"/>
              </a:ext>
            </a:extLst>
          </p:cNvPr>
          <p:cNvSpPr/>
          <p:nvPr/>
        </p:nvSpPr>
        <p:spPr>
          <a:xfrm>
            <a:off x="2572105" y="4077072"/>
            <a:ext cx="5237299" cy="1401736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 분담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53A18BE-0EB2-4512-9CF8-35850B3763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09" y="3933056"/>
            <a:ext cx="1285114" cy="133715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CCAD064-F675-4D46-8666-10B5F93E67A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89" y="1713192"/>
            <a:ext cx="1368153" cy="1337154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9A211EE-6ADA-46DE-8063-EA365D3F8FBA}"/>
              </a:ext>
            </a:extLst>
          </p:cNvPr>
          <p:cNvSpPr/>
          <p:nvPr/>
        </p:nvSpPr>
        <p:spPr>
          <a:xfrm>
            <a:off x="710886" y="5270210"/>
            <a:ext cx="1440160" cy="288032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20191503 </a:t>
            </a:r>
            <a:r>
              <a:rPr lang="ko-KR" altLang="en-US" sz="1200" b="1" dirty="0">
                <a:solidFill>
                  <a:schemeClr val="tx1"/>
                </a:solidFill>
              </a:rPr>
              <a:t>김수빈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E1AC6FEB-4D62-4959-A143-A45ADAC5FCF9}"/>
              </a:ext>
            </a:extLst>
          </p:cNvPr>
          <p:cNvSpPr/>
          <p:nvPr/>
        </p:nvSpPr>
        <p:spPr>
          <a:xfrm>
            <a:off x="2548816" y="1700808"/>
            <a:ext cx="5237299" cy="1740957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40316B40-E972-4D4E-A266-EE189C7B970F}"/>
              </a:ext>
            </a:extLst>
          </p:cNvPr>
          <p:cNvSpPr/>
          <p:nvPr/>
        </p:nvSpPr>
        <p:spPr>
          <a:xfrm>
            <a:off x="710886" y="3050346"/>
            <a:ext cx="1440160" cy="288032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>
                <a:solidFill>
                  <a:schemeClr val="tx1"/>
                </a:solidFill>
              </a:rPr>
              <a:t>20173780 </a:t>
            </a:r>
            <a:r>
              <a:rPr lang="ko-KR" altLang="en-US" sz="1200" b="1">
                <a:solidFill>
                  <a:schemeClr val="tx1"/>
                </a:solidFill>
              </a:rPr>
              <a:t>한정근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FFC0AE-2AB6-4D13-B6EA-5EC5ECF57580}"/>
              </a:ext>
            </a:extLst>
          </p:cNvPr>
          <p:cNvSpPr txBox="1"/>
          <p:nvPr/>
        </p:nvSpPr>
        <p:spPr>
          <a:xfrm>
            <a:off x="2736320" y="1834638"/>
            <a:ext cx="56386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</a:rPr>
              <a:t>PM(</a:t>
            </a:r>
            <a:r>
              <a:rPr lang="ko-KR" altLang="en-US" sz="1400" dirty="0">
                <a:solidFill>
                  <a:schemeClr val="tx1"/>
                </a:solidFill>
              </a:rPr>
              <a:t>조장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데이터 자료 조사 및 수집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발표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</a:rPr>
              <a:t>CSV </a:t>
            </a:r>
            <a:r>
              <a:rPr lang="ko-KR" altLang="en-US" sz="1400" dirty="0">
                <a:solidFill>
                  <a:schemeClr val="tx1"/>
                </a:solidFill>
              </a:rPr>
              <a:t>파일 작성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코딩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/>
              </a:solidFill>
            </a:endParaRPr>
          </a:p>
          <a:p>
            <a:endParaRPr lang="ko-KR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32BFD3-7EAA-46AE-A891-11E0AC7C3F8C}"/>
              </a:ext>
            </a:extLst>
          </p:cNvPr>
          <p:cNvSpPr txBox="1"/>
          <p:nvPr/>
        </p:nvSpPr>
        <p:spPr>
          <a:xfrm>
            <a:off x="2738934" y="4127220"/>
            <a:ext cx="4572000" cy="1351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데이터 자료 조사 및 수집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</a:rPr>
              <a:t>ppt</a:t>
            </a:r>
            <a:r>
              <a:rPr lang="ko-KR" altLang="en-US" sz="1400" dirty="0">
                <a:solidFill>
                  <a:schemeClr val="tx1"/>
                </a:solidFill>
              </a:rPr>
              <a:t>제작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코딩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</a:rPr>
              <a:t>데모영상 촬영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598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561A034-7D56-419F-B9F9-14D03B2AC0A7}"/>
              </a:ext>
            </a:extLst>
          </p:cNvPr>
          <p:cNvSpPr txBox="1"/>
          <p:nvPr/>
        </p:nvSpPr>
        <p:spPr>
          <a:xfrm>
            <a:off x="287170" y="1660158"/>
            <a:ext cx="5941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KBL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공식 사이트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선수 기록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https://www.kbl.or.kr/game/archive-player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7FA12BE-D017-470D-B7F8-795D9B361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70" y="2636912"/>
            <a:ext cx="4152064" cy="3657496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C2F5DA5C-6581-43A6-8797-1AFDF4DF8917}"/>
              </a:ext>
            </a:extLst>
          </p:cNvPr>
          <p:cNvSpPr txBox="1">
            <a:spLocks/>
          </p:cNvSpPr>
          <p:nvPr/>
        </p:nvSpPr>
        <p:spPr>
          <a:xfrm>
            <a:off x="295180" y="4639"/>
            <a:ext cx="7661196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데이터 셋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945F641-9EDF-4800-967F-B498FF973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4768" y="2636675"/>
            <a:ext cx="4331728" cy="365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1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C2F5DA5C-6581-43A6-8797-1AFDF4DF8917}"/>
              </a:ext>
            </a:extLst>
          </p:cNvPr>
          <p:cNvSpPr txBox="1">
            <a:spLocks/>
          </p:cNvSpPr>
          <p:nvPr/>
        </p:nvSpPr>
        <p:spPr>
          <a:xfrm>
            <a:off x="295180" y="4639"/>
            <a:ext cx="7661196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데이터 셋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F58346-A245-4E01-AF40-33DD528456EA}"/>
              </a:ext>
            </a:extLst>
          </p:cNvPr>
          <p:cNvSpPr txBox="1"/>
          <p:nvPr/>
        </p:nvSpPr>
        <p:spPr>
          <a:xfrm>
            <a:off x="287170" y="1660158"/>
            <a:ext cx="5941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dirty="0">
                <a:latin typeface="+mn-ea"/>
              </a:rPr>
              <a:t>대한민국 농구협회</a:t>
            </a:r>
            <a:r>
              <a:rPr lang="en-US" altLang="ko-KR" b="1" dirty="0">
                <a:latin typeface="+mn-ea"/>
              </a:rPr>
              <a:t> 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https://www.koreabasketball.or.kr/main/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66F835F-4DEA-4755-AC49-E6EB36155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70" y="2392509"/>
            <a:ext cx="4176464" cy="379678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DF49853-767B-41EE-903B-A908E564C7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008" y="2378220"/>
            <a:ext cx="4338282" cy="382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27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12477</TotalTime>
  <Words>614</Words>
  <Application>Microsoft Office PowerPoint</Application>
  <PresentationFormat>화면 슬라이드 쇼(4:3)</PresentationFormat>
  <Paragraphs>107</Paragraphs>
  <Slides>17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나눔고딕</vt:lpstr>
      <vt:lpstr>나눔고딕 ExtraBold</vt:lpstr>
      <vt:lpstr>Arial</vt:lpstr>
      <vt:lpstr>Calibri Light</vt:lpstr>
      <vt:lpstr>맑은 고딕 Semilight</vt:lpstr>
      <vt:lpstr>굴림체</vt:lpstr>
      <vt:lpstr>맑은 고딕</vt:lpstr>
      <vt:lpstr>Wingdings</vt:lpstr>
      <vt:lpstr>Calibri</vt:lpstr>
      <vt:lpstr>Office 테마</vt:lpstr>
      <vt:lpstr>빅데이터 기반의 농구 국가대표 선정</vt:lpstr>
      <vt:lpstr>PowerPoint 프레젠테이션</vt:lpstr>
      <vt:lpstr>01. 주제 선정 및 배경</vt:lpstr>
      <vt:lpstr>01. 주제 선정 및 배경</vt:lpstr>
      <vt:lpstr>01. 주제 선정 및 배경</vt:lpstr>
      <vt:lpstr>02. 구현일정 계획</vt:lpstr>
      <vt:lpstr>역할 분담</vt:lpstr>
      <vt:lpstr>PowerPoint 프레젠테이션</vt:lpstr>
      <vt:lpstr>PowerPoint 프레젠테이션</vt:lpstr>
      <vt:lpstr>03.구현내용</vt:lpstr>
      <vt:lpstr>03.구현내용</vt:lpstr>
      <vt:lpstr>03. 구현내용</vt:lpstr>
      <vt:lpstr>03. 구현내용</vt:lpstr>
      <vt:lpstr>03. 구현내용</vt:lpstr>
      <vt:lpstr>04. 최종 결과</vt:lpstr>
      <vt:lpstr>느낀점</vt:lpstr>
      <vt:lpstr>감사합니다.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owner</cp:lastModifiedBy>
  <cp:revision>100</cp:revision>
  <dcterms:created xsi:type="dcterms:W3CDTF">2010-02-01T08:03:16Z</dcterms:created>
  <dcterms:modified xsi:type="dcterms:W3CDTF">2021-06-16T00:21:13Z</dcterms:modified>
  <cp:category>www.slidemembers.com</cp:category>
</cp:coreProperties>
</file>

<file path=docProps/thumbnail.jpeg>
</file>